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58" r:id="rId4"/>
    <p:sldId id="266" r:id="rId5"/>
    <p:sldId id="270" r:id="rId6"/>
    <p:sldId id="271" r:id="rId7"/>
    <p:sldId id="267" r:id="rId8"/>
    <p:sldId id="268" r:id="rId9"/>
    <p:sldId id="269" r:id="rId10"/>
    <p:sldId id="260" r:id="rId11"/>
    <p:sldId id="274" r:id="rId12"/>
    <p:sldId id="275" r:id="rId13"/>
    <p:sldId id="278" r:id="rId14"/>
    <p:sldId id="276" r:id="rId15"/>
    <p:sldId id="277" r:id="rId16"/>
    <p:sldId id="293" r:id="rId17"/>
    <p:sldId id="294" r:id="rId18"/>
    <p:sldId id="295" r:id="rId19"/>
    <p:sldId id="296" r:id="rId20"/>
    <p:sldId id="297" r:id="rId21"/>
    <p:sldId id="298" r:id="rId22"/>
    <p:sldId id="272" r:id="rId23"/>
    <p:sldId id="261" r:id="rId24"/>
    <p:sldId id="264" r:id="rId25"/>
    <p:sldId id="292" r:id="rId26"/>
    <p:sldId id="263" r:id="rId27"/>
    <p:sldId id="27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Style moyen 1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F1946E-6300-4A5F-A5DE-61633942318D}" type="datetimeFigureOut">
              <a:rPr lang="fr-FR" smtClean="0"/>
              <a:t>02/02/2023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DC36DA-8A73-436B-9CB6-316E84B7ED3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4489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781CC4E8-642C-4941-9AAD-A08B789FEB53}" type="datetime1">
              <a:rPr lang="fr-FR" smtClean="0"/>
              <a:t>02/02/2023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1305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00F4E-673C-4AD9-BF01-BF89EC2F2C92}" type="datetime1">
              <a:rPr lang="fr-FR" smtClean="0"/>
              <a:t>02/02/2023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6486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F4574-E89B-4F23-A509-FA04BC3A4ACF}" type="datetime1">
              <a:rPr lang="fr-FR" smtClean="0"/>
              <a:t>02/02/2023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0695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CB993-151A-4216-8231-491DB59D4CC3}" type="datetime1">
              <a:rPr lang="fr-FR" smtClean="0"/>
              <a:t>02/02/2023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233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4BB36-247F-498B-A31B-4507FE77FFD8}" type="datetime1">
              <a:rPr lang="fr-FR" smtClean="0"/>
              <a:t>02/02/2023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20245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965B-45DB-40D1-AEE6-23E7563AE636}" type="datetime1">
              <a:rPr lang="fr-FR" smtClean="0"/>
              <a:t>02/02/2023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53396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4B29B-B3FD-4474-B18C-E7738CD8C5C3}" type="datetime1">
              <a:rPr lang="fr-FR" smtClean="0"/>
              <a:t>02/02/2023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1352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D2801-8624-401F-B956-A7904BB198C1}" type="datetime1">
              <a:rPr lang="fr-FR" smtClean="0"/>
              <a:t>02/02/2023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‹#›</a:t>
            </a:fld>
            <a:endParaRPr lang="fr-FR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828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21D8-3A03-4B06-820C-97E2A9B4AAB2}" type="datetime1">
              <a:rPr lang="fr-FR" smtClean="0"/>
              <a:t>02/02/2023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2384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DB0BA-3697-4931-8F44-7BEF546BC0DB}" type="datetime1">
              <a:rPr lang="fr-FR" smtClean="0"/>
              <a:t>02/02/2023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0566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50445-7230-4729-8A51-F819CF38EDB4}" type="datetime1">
              <a:rPr lang="fr-FR" smtClean="0"/>
              <a:t>02/02/2023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4155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C3A9A-FAC5-495C-9A83-E4527CFBF56B}" type="datetime1">
              <a:rPr lang="fr-FR" smtClean="0"/>
              <a:t>02/02/2023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2098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A9CC8-5FEF-4456-932A-2FA36F6F3BFC}" type="datetime1">
              <a:rPr lang="fr-FR" smtClean="0"/>
              <a:t>02/02/2023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6407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E3082-2F6B-4C8A-BF45-F11F1F98F93C}" type="datetime1">
              <a:rPr lang="fr-FR" smtClean="0"/>
              <a:t>02/02/2023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4396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A5F0B-6B98-4B2A-B823-1E60E7BF64C5}" type="datetime1">
              <a:rPr lang="fr-FR" smtClean="0"/>
              <a:t>02/02/2023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2694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63958-1421-4CA0-9928-53195A760600}" type="datetime1">
              <a:rPr lang="fr-FR" smtClean="0"/>
              <a:t>02/02/2023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4809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D0A7B-0773-4C10-B5D3-3F0102E3178B}" type="datetime1">
              <a:rPr lang="fr-FR" smtClean="0"/>
              <a:t>02/02/2023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5446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3F5530D-7DEE-4BEA-8355-6CAFDAEBD190}" type="datetime1">
              <a:rPr lang="fr-FR" smtClean="0"/>
              <a:t>02/02/2023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F4D5F4-99E8-4519-91F2-2DD2B47DE40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63482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jpeg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jpeg"/><Relationship Id="rId4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7524BF-3198-4F84-9BB9-D8146C7888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2419" y="1964267"/>
            <a:ext cx="7757706" cy="2421464"/>
          </a:xfrm>
        </p:spPr>
        <p:txBody>
          <a:bodyPr/>
          <a:lstStyle/>
          <a:p>
            <a:r>
              <a:rPr lang="en-US" dirty="0"/>
              <a:t>Introduction to</a:t>
            </a:r>
            <a:br>
              <a:rPr lang="en-US" dirty="0"/>
            </a:br>
            <a:r>
              <a:rPr lang="en-US" dirty="0"/>
              <a:t>ESIPAP Computing Sessions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B761ED5-B223-4128-91BE-66A3701275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i="1" dirty="0"/>
              <a:t>Wednesday 8 – Thursday 9 February 2023</a:t>
            </a:r>
          </a:p>
          <a:p>
            <a:r>
              <a:rPr lang="en-US" sz="2800" i="1" dirty="0"/>
              <a:t>ERIC CHABERT - ERIC CONTE</a:t>
            </a:r>
          </a:p>
          <a:p>
            <a:r>
              <a:rPr lang="en-US" sz="2800" i="1" dirty="0"/>
              <a:t> 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6E3C09B-AF88-4DD9-8CE5-A0945C4BC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z="2000" smtClean="0"/>
              <a:t>1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11140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1DA5247-0555-4C26-A241-9D2C8C7D4F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892B6AA6-F9B8-4749-ABE9-B0654F0F7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10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79806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F27FCB42-0F42-41D7-B77C-CBE5058BB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Raspberry </a:t>
            </a:r>
            <a:r>
              <a:rPr lang="fr-FR" dirty="0" err="1"/>
              <a:t>board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E7BAE14-8148-4B7C-AACA-1AA9B1A2D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11</a:t>
            </a:fld>
            <a:endParaRPr lang="fr-FR"/>
          </a:p>
        </p:txBody>
      </p:sp>
      <p:pic>
        <p:nvPicPr>
          <p:cNvPr id="5122" name="Picture 2" descr="RÃ©sultat de recherche d'images pour &quot;raspberry pi 3 b+&quot;">
            <a:extLst>
              <a:ext uri="{FF2B5EF4-FFF2-40B4-BE49-F238E27FC236}">
                <a16:creationId xmlns:a16="http://schemas.microsoft.com/office/drawing/2014/main" id="{20A062C6-33A0-45DB-86B0-DEB1F29F0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28" b="16589"/>
          <a:stretch/>
        </p:blipFill>
        <p:spPr bwMode="auto">
          <a:xfrm>
            <a:off x="689342" y="1786270"/>
            <a:ext cx="6858000" cy="471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C5F1F5C-B473-4E85-B5B1-F9E2F4A1FDB5}"/>
              </a:ext>
            </a:extLst>
          </p:cNvPr>
          <p:cNvSpPr txBox="1"/>
          <p:nvPr/>
        </p:nvSpPr>
        <p:spPr>
          <a:xfrm>
            <a:off x="8250865" y="1807535"/>
            <a:ext cx="3183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Raspberry Pi 3 B+ motherboard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1831F9-FDAE-47EF-BA76-5F7713C9715D}"/>
              </a:ext>
            </a:extLst>
          </p:cNvPr>
          <p:cNvSpPr/>
          <p:nvPr/>
        </p:nvSpPr>
        <p:spPr>
          <a:xfrm>
            <a:off x="7910622" y="2914724"/>
            <a:ext cx="42813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Quad-core 64 bits processors @ 1,4 GHz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ARM (Acorn </a:t>
            </a:r>
            <a:r>
              <a:rPr lang="en-US" dirty="0" err="1"/>
              <a:t>Risc</a:t>
            </a:r>
            <a:r>
              <a:rPr lang="en-US" dirty="0"/>
              <a:t> Machine) architecture used mainly in smartphones, tablets, robotics, automation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Advantages : price, flexibility, performances</a:t>
            </a:r>
          </a:p>
        </p:txBody>
      </p:sp>
    </p:spTree>
    <p:extLst>
      <p:ext uri="{BB962C8B-B14F-4D97-AF65-F5344CB8AC3E}">
        <p14:creationId xmlns:p14="http://schemas.microsoft.com/office/powerpoint/2010/main" val="4160093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F27FCB42-0F42-41D7-B77C-CBE5058BB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Connections to peripherical devices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E7BAE14-8148-4B7C-AACA-1AA9B1A2D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12</a:t>
            </a:fld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A4EA9F-BB1E-415D-8E26-00255E9472AD}"/>
              </a:ext>
            </a:extLst>
          </p:cNvPr>
          <p:cNvSpPr/>
          <p:nvPr/>
        </p:nvSpPr>
        <p:spPr>
          <a:xfrm>
            <a:off x="9016409" y="4456444"/>
            <a:ext cx="1371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+ WIFI</a:t>
            </a:r>
          </a:p>
          <a:p>
            <a:r>
              <a:rPr lang="fr-FR" dirty="0"/>
              <a:t>+ Bluetooth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D2B1879-5AEE-4135-8730-A9BAF61E14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9" t="4651" r="11250" b="9767"/>
          <a:stretch/>
        </p:blipFill>
        <p:spPr>
          <a:xfrm>
            <a:off x="999460" y="1868301"/>
            <a:ext cx="7666074" cy="46707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3A33E5-7810-494F-9AD4-571CD4A43057}"/>
              </a:ext>
            </a:extLst>
          </p:cNvPr>
          <p:cNvSpPr/>
          <p:nvPr/>
        </p:nvSpPr>
        <p:spPr>
          <a:xfrm>
            <a:off x="9016409" y="1855012"/>
            <a:ext cx="28707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4 USB 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</a:t>
            </a:r>
            <a:r>
              <a:rPr lang="fr-FR" dirty="0" err="1"/>
              <a:t>ethernet</a:t>
            </a:r>
            <a:r>
              <a:rPr lang="fr-FR" dirty="0"/>
              <a:t> 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HDMI plug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GPIO (General </a:t>
            </a:r>
            <a:r>
              <a:rPr lang="fr-FR" dirty="0" err="1"/>
              <a:t>Purpose</a:t>
            </a:r>
            <a:r>
              <a:rPr lang="fr-FR" dirty="0"/>
              <a:t> Input/Output) port for </a:t>
            </a:r>
            <a:r>
              <a:rPr lang="fr-FR" dirty="0" err="1"/>
              <a:t>connecting</a:t>
            </a:r>
            <a:r>
              <a:rPr lang="fr-FR" dirty="0"/>
              <a:t> </a:t>
            </a:r>
            <a:r>
              <a:rPr lang="fr-FR" dirty="0" err="1"/>
              <a:t>sensors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Powered</a:t>
            </a:r>
            <a:r>
              <a:rPr lang="fr-FR" dirty="0"/>
              <a:t> by micro USB (5V, 2.5A min)</a:t>
            </a:r>
          </a:p>
        </p:txBody>
      </p:sp>
    </p:spTree>
    <p:extLst>
      <p:ext uri="{BB962C8B-B14F-4D97-AF65-F5344CB8AC3E}">
        <p14:creationId xmlns:p14="http://schemas.microsoft.com/office/powerpoint/2010/main" val="1571315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F27FCB42-0F42-41D7-B77C-CBE5058BB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distribution</a:t>
            </a:r>
            <a:r>
              <a:rPr lang="en-US"/>
              <a:t>: Raspbian</a:t>
            </a: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E7BAE14-8148-4B7C-AACA-1AA9B1A2D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13</a:t>
            </a:fld>
            <a:endParaRPr lang="fr-FR"/>
          </a:p>
        </p:txBody>
      </p:sp>
      <p:pic>
        <p:nvPicPr>
          <p:cNvPr id="6146" name="Picture 2" descr="RÃ©sultat de recherche d'images pour &quot;raspbian&quot;">
            <a:extLst>
              <a:ext uri="{FF2B5EF4-FFF2-40B4-BE49-F238E27FC236}">
                <a16:creationId xmlns:a16="http://schemas.microsoft.com/office/drawing/2014/main" id="{292A9EE7-1563-4CFB-B589-56828EE11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23" y="1771763"/>
            <a:ext cx="8738660" cy="471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Ã©sultat de recherche d'images pour &quot;micro sd&quot;">
            <a:extLst>
              <a:ext uri="{FF2B5EF4-FFF2-40B4-BE49-F238E27FC236}">
                <a16:creationId xmlns:a16="http://schemas.microsoft.com/office/drawing/2014/main" id="{1B72DCD4-8C94-4E41-ABD5-64CC15D927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82" b="13721"/>
          <a:stretch/>
        </p:blipFill>
        <p:spPr bwMode="auto">
          <a:xfrm>
            <a:off x="9871002" y="1753400"/>
            <a:ext cx="1569631" cy="115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FD5E22C-9699-4F9E-8E92-437B9BF6D231}"/>
              </a:ext>
            </a:extLst>
          </p:cNvPr>
          <p:cNvSpPr/>
          <p:nvPr/>
        </p:nvSpPr>
        <p:spPr>
          <a:xfrm>
            <a:off x="9909544" y="3138007"/>
            <a:ext cx="1573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Stored</a:t>
            </a:r>
            <a:r>
              <a:rPr lang="fr-FR" dirty="0"/>
              <a:t> on a micro SD </a:t>
            </a:r>
            <a:r>
              <a:rPr lang="fr-FR" dirty="0" err="1"/>
              <a:t>card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6716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F27FCB42-0F42-41D7-B77C-CBE5058BB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Sense Hat board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E7BAE14-8148-4B7C-AACA-1AA9B1A2D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14</a:t>
            </a:fld>
            <a:endParaRPr lang="fr-FR"/>
          </a:p>
        </p:txBody>
      </p:sp>
      <p:pic>
        <p:nvPicPr>
          <p:cNvPr id="6" name="Picture 4" descr=" ">
            <a:extLst>
              <a:ext uri="{FF2B5EF4-FFF2-40B4-BE49-F238E27FC236}">
                <a16:creationId xmlns:a16="http://schemas.microsoft.com/office/drawing/2014/main" id="{ABEE0964-5C87-45D6-B519-74071D6822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7" t="9310" r="12188" b="12211"/>
          <a:stretch/>
        </p:blipFill>
        <p:spPr bwMode="auto">
          <a:xfrm>
            <a:off x="3340337" y="1665996"/>
            <a:ext cx="5511327" cy="479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745EF3B5-7BE1-4AC9-B6C2-834C504B9657}"/>
              </a:ext>
            </a:extLst>
          </p:cNvPr>
          <p:cNvSpPr/>
          <p:nvPr/>
        </p:nvSpPr>
        <p:spPr>
          <a:xfrm>
            <a:off x="8078763" y="3662917"/>
            <a:ext cx="432048" cy="432048"/>
          </a:xfrm>
          <a:prstGeom prst="ellips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93F598CB-4360-4899-BCCA-B409184F52FF}"/>
              </a:ext>
            </a:extLst>
          </p:cNvPr>
          <p:cNvCxnSpPr>
            <a:cxnSpLocks/>
            <a:stCxn id="7" idx="6"/>
            <a:endCxn id="9" idx="1"/>
          </p:cNvCxnSpPr>
          <p:nvPr/>
        </p:nvCxnSpPr>
        <p:spPr>
          <a:xfrm flipV="1">
            <a:off x="8510811" y="3314325"/>
            <a:ext cx="989267" cy="564616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20003A80-BB05-4060-9ECE-9652F49709D5}"/>
              </a:ext>
            </a:extLst>
          </p:cNvPr>
          <p:cNvSpPr txBox="1"/>
          <p:nvPr/>
        </p:nvSpPr>
        <p:spPr>
          <a:xfrm>
            <a:off x="9500078" y="2991159"/>
            <a:ext cx="2443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fr-FR" dirty="0" err="1"/>
              <a:t>Humidity</a:t>
            </a:r>
            <a:r>
              <a:rPr lang="fr-FR" dirty="0"/>
              <a:t> / </a:t>
            </a:r>
            <a:r>
              <a:rPr lang="fr-FR" dirty="0" err="1"/>
              <a:t>Temperature</a:t>
            </a:r>
            <a:endParaRPr lang="fr-FR" dirty="0"/>
          </a:p>
          <a:p>
            <a:r>
              <a:rPr lang="fr-FR" dirty="0" err="1"/>
              <a:t>sensor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35FEA22-5410-499D-B0E3-FE46EA9A6CAE}"/>
              </a:ext>
            </a:extLst>
          </p:cNvPr>
          <p:cNvSpPr txBox="1"/>
          <p:nvPr/>
        </p:nvSpPr>
        <p:spPr>
          <a:xfrm>
            <a:off x="9500078" y="4458377"/>
            <a:ext cx="2389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Pressure / </a:t>
            </a:r>
            <a:r>
              <a:rPr lang="fr-FR" dirty="0" err="1"/>
              <a:t>Temperature</a:t>
            </a:r>
            <a:endParaRPr lang="fr-FR" dirty="0"/>
          </a:p>
          <a:p>
            <a:r>
              <a:rPr lang="fr-FR" dirty="0" err="1"/>
              <a:t>sensor</a:t>
            </a:r>
            <a:endParaRPr lang="fr-FR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0F822220-67DF-459F-B9F5-DF4ACCEE652A}"/>
              </a:ext>
            </a:extLst>
          </p:cNvPr>
          <p:cNvCxnSpPr>
            <a:cxnSpLocks/>
          </p:cNvCxnSpPr>
          <p:nvPr/>
        </p:nvCxnSpPr>
        <p:spPr>
          <a:xfrm flipH="1" flipV="1">
            <a:off x="1786270" y="2647507"/>
            <a:ext cx="2204388" cy="860322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459AE6BD-CD0F-4668-BC3D-DE9E9EDF75B8}"/>
              </a:ext>
            </a:extLst>
          </p:cNvPr>
          <p:cNvSpPr txBox="1"/>
          <p:nvPr/>
        </p:nvSpPr>
        <p:spPr>
          <a:xfrm>
            <a:off x="749119" y="2252309"/>
            <a:ext cx="2036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8x8 </a:t>
            </a:r>
            <a:r>
              <a:rPr lang="fr-FR" dirty="0" err="1"/>
              <a:t>LEDs</a:t>
            </a:r>
            <a:r>
              <a:rPr lang="fr-FR" dirty="0"/>
              <a:t> for display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ED5B20-D7E3-4EB1-9CA9-77E0A5E1A1B3}"/>
              </a:ext>
            </a:extLst>
          </p:cNvPr>
          <p:cNvSpPr/>
          <p:nvPr/>
        </p:nvSpPr>
        <p:spPr>
          <a:xfrm>
            <a:off x="3987209" y="2658140"/>
            <a:ext cx="2604977" cy="2870790"/>
          </a:xfrm>
          <a:prstGeom prst="rect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34ADF49-6D5F-4879-9AF6-0F2BEDB251FB}"/>
              </a:ext>
            </a:extLst>
          </p:cNvPr>
          <p:cNvSpPr/>
          <p:nvPr/>
        </p:nvSpPr>
        <p:spPr>
          <a:xfrm>
            <a:off x="8071675" y="4240619"/>
            <a:ext cx="432048" cy="432048"/>
          </a:xfrm>
          <a:prstGeom prst="ellips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729CC4CF-7E3D-49B1-BE17-2FE5101B3C3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8514355" y="4435378"/>
            <a:ext cx="985723" cy="34616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>
            <a:extLst>
              <a:ext uri="{FF2B5EF4-FFF2-40B4-BE49-F238E27FC236}">
                <a16:creationId xmlns:a16="http://schemas.microsoft.com/office/drawing/2014/main" id="{160766F3-57DB-4058-8865-0EE147D6C06F}"/>
              </a:ext>
            </a:extLst>
          </p:cNvPr>
          <p:cNvSpPr/>
          <p:nvPr/>
        </p:nvSpPr>
        <p:spPr>
          <a:xfrm>
            <a:off x="7508149" y="5590954"/>
            <a:ext cx="432048" cy="432048"/>
          </a:xfrm>
          <a:prstGeom prst="ellips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7360020E-125F-4010-A146-C9AEBFA9713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7943741" y="5550354"/>
            <a:ext cx="1570513" cy="355862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4D2D3963-E87C-4224-B822-9E578D3AE44F}"/>
              </a:ext>
            </a:extLst>
          </p:cNvPr>
          <p:cNvSpPr txBox="1"/>
          <p:nvPr/>
        </p:nvSpPr>
        <p:spPr>
          <a:xfrm>
            <a:off x="9514254" y="5365688"/>
            <a:ext cx="9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Joystick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61C93EDC-0B7C-4B2E-B347-FF51387E84C8}"/>
              </a:ext>
            </a:extLst>
          </p:cNvPr>
          <p:cNvCxnSpPr>
            <a:cxnSpLocks/>
          </p:cNvCxnSpPr>
          <p:nvPr/>
        </p:nvCxnSpPr>
        <p:spPr>
          <a:xfrm flipV="1">
            <a:off x="7249080" y="1084521"/>
            <a:ext cx="2043776" cy="2808597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lipse 24">
            <a:extLst>
              <a:ext uri="{FF2B5EF4-FFF2-40B4-BE49-F238E27FC236}">
                <a16:creationId xmlns:a16="http://schemas.microsoft.com/office/drawing/2014/main" id="{3EC21F11-F17D-4163-9F76-6264FE904E9B}"/>
              </a:ext>
            </a:extLst>
          </p:cNvPr>
          <p:cNvSpPr/>
          <p:nvPr/>
        </p:nvSpPr>
        <p:spPr>
          <a:xfrm>
            <a:off x="6880828" y="3868479"/>
            <a:ext cx="432048" cy="432048"/>
          </a:xfrm>
          <a:prstGeom prst="ellips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C7CEC78-338C-4E9D-8D77-E5A4A22E1E3B}"/>
              </a:ext>
            </a:extLst>
          </p:cNvPr>
          <p:cNvSpPr txBox="1"/>
          <p:nvPr/>
        </p:nvSpPr>
        <p:spPr>
          <a:xfrm>
            <a:off x="9354766" y="623643"/>
            <a:ext cx="2245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fr-FR" dirty="0"/>
              <a:t>3D </a:t>
            </a:r>
            <a:r>
              <a:rPr lang="fr-FR" dirty="0" err="1"/>
              <a:t>accelerometer</a:t>
            </a:r>
            <a:r>
              <a:rPr lang="fr-FR" dirty="0"/>
              <a:t>,</a:t>
            </a:r>
            <a:br>
              <a:rPr lang="fr-FR" dirty="0"/>
            </a:br>
            <a:r>
              <a:rPr lang="fr-FR" dirty="0"/>
              <a:t>3D </a:t>
            </a:r>
            <a:r>
              <a:rPr lang="fr-FR" dirty="0" err="1"/>
              <a:t>gyrometer</a:t>
            </a:r>
            <a:r>
              <a:rPr lang="fr-FR" dirty="0"/>
              <a:t> and</a:t>
            </a:r>
            <a:br>
              <a:rPr lang="fr-FR" dirty="0"/>
            </a:br>
            <a:r>
              <a:rPr lang="fr-FR" dirty="0"/>
              <a:t>3D </a:t>
            </a:r>
            <a:r>
              <a:rPr lang="fr-FR" dirty="0" err="1"/>
              <a:t>magnetometer</a:t>
            </a:r>
            <a:r>
              <a:rPr lang="fr-FR" dirty="0"/>
              <a:t> </a:t>
            </a:r>
            <a:r>
              <a:rPr lang="fr-FR" dirty="0" err="1"/>
              <a:t>sensor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636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F27FCB42-0F42-41D7-B77C-CBE5058BB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E7BAE14-8148-4B7C-AACA-1AA9B1A2D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4" descr=" ">
            <a:extLst>
              <a:ext uri="{FF2B5EF4-FFF2-40B4-BE49-F238E27FC236}">
                <a16:creationId xmlns:a16="http://schemas.microsoft.com/office/drawing/2014/main" id="{10C57A98-F72C-45B1-BC6A-6023FA1E76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7" t="9310" r="12188" b="12211"/>
          <a:stretch/>
        </p:blipFill>
        <p:spPr bwMode="auto">
          <a:xfrm>
            <a:off x="6232396" y="1765005"/>
            <a:ext cx="2440241" cy="212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CC58FDA5-03CA-46C9-919B-972BCEE80F8C}"/>
              </a:ext>
            </a:extLst>
          </p:cNvPr>
          <p:cNvSpPr txBox="1"/>
          <p:nvPr/>
        </p:nvSpPr>
        <p:spPr>
          <a:xfrm>
            <a:off x="3579628" y="1853614"/>
            <a:ext cx="1822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Raspberry Pi 3 B+</a:t>
            </a:r>
          </a:p>
          <a:p>
            <a:r>
              <a:rPr lang="en-US" dirty="0"/>
              <a:t>~ 40 €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3B7E020-0F0A-4AB3-889B-FEE4E7F46FD9}"/>
              </a:ext>
            </a:extLst>
          </p:cNvPr>
          <p:cNvSpPr txBox="1"/>
          <p:nvPr/>
        </p:nvSpPr>
        <p:spPr>
          <a:xfrm>
            <a:off x="8775408" y="1853614"/>
            <a:ext cx="11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Sense Hat</a:t>
            </a:r>
          </a:p>
          <a:p>
            <a:r>
              <a:rPr lang="en-US" dirty="0"/>
              <a:t>~ 30 €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96E4B18-5681-4077-9C43-FDF53545DE77}"/>
              </a:ext>
            </a:extLst>
          </p:cNvPr>
          <p:cNvSpPr txBox="1"/>
          <p:nvPr/>
        </p:nvSpPr>
        <p:spPr>
          <a:xfrm>
            <a:off x="3579628" y="4600354"/>
            <a:ext cx="1249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Connectors</a:t>
            </a:r>
          </a:p>
          <a:p>
            <a:r>
              <a:rPr lang="en-US" dirty="0"/>
              <a:t>~ 15 €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5CD2F28-B038-4CE4-BECD-FC8A5A08C78B}"/>
              </a:ext>
            </a:extLst>
          </p:cNvPr>
          <p:cNvSpPr txBox="1"/>
          <p:nvPr/>
        </p:nvSpPr>
        <p:spPr>
          <a:xfrm>
            <a:off x="9519687" y="4302642"/>
            <a:ext cx="21548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Total: ~ 100€</a:t>
            </a:r>
          </a:p>
          <a:p>
            <a:pPr algn="ctr"/>
            <a:r>
              <a:rPr lang="en-US" dirty="0"/>
              <a:t>(good gift for Saint-Valentin’s day)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5C0DDA7-A089-4AC5-A1C6-36A745856FE3}"/>
              </a:ext>
            </a:extLst>
          </p:cNvPr>
          <p:cNvSpPr txBox="1"/>
          <p:nvPr/>
        </p:nvSpPr>
        <p:spPr>
          <a:xfrm>
            <a:off x="5879805" y="4550736"/>
            <a:ext cx="1032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SD</a:t>
            </a:r>
          </a:p>
          <a:p>
            <a:r>
              <a:rPr lang="en-US" dirty="0"/>
              <a:t>~ 10 €</a:t>
            </a:r>
          </a:p>
        </p:txBody>
      </p:sp>
      <p:pic>
        <p:nvPicPr>
          <p:cNvPr id="13" name="Picture 2" descr="RÃ©sultat de recherche d'images pour &quot;raspberry pi 3 b+&quot;">
            <a:extLst>
              <a:ext uri="{FF2B5EF4-FFF2-40B4-BE49-F238E27FC236}">
                <a16:creationId xmlns:a16="http://schemas.microsoft.com/office/drawing/2014/main" id="{E24DADFF-4F40-43DC-BE2D-80B77B4A0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28" b="16589"/>
          <a:stretch/>
        </p:blipFill>
        <p:spPr bwMode="auto">
          <a:xfrm>
            <a:off x="689342" y="1786270"/>
            <a:ext cx="2702444" cy="185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Image associÃ©e">
            <a:extLst>
              <a:ext uri="{FF2B5EF4-FFF2-40B4-BE49-F238E27FC236}">
                <a16:creationId xmlns:a16="http://schemas.microsoft.com/office/drawing/2014/main" id="{C0B2F015-F444-482F-B7B4-75344BCF59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" t="11163" r="7067" b="12713"/>
          <a:stretch/>
        </p:blipFill>
        <p:spPr bwMode="auto">
          <a:xfrm>
            <a:off x="701749" y="4423144"/>
            <a:ext cx="271526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Ã©sultat de recherche d'images pour &quot;micro sd&quot;">
            <a:extLst>
              <a:ext uri="{FF2B5EF4-FFF2-40B4-BE49-F238E27FC236}">
                <a16:creationId xmlns:a16="http://schemas.microsoft.com/office/drawing/2014/main" id="{464EE51A-8682-417C-AF6C-936DDCBB4E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82" b="13721"/>
          <a:stretch/>
        </p:blipFill>
        <p:spPr bwMode="auto">
          <a:xfrm>
            <a:off x="7010843" y="4613558"/>
            <a:ext cx="1569631" cy="115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Ellipse 13">
            <a:extLst>
              <a:ext uri="{FF2B5EF4-FFF2-40B4-BE49-F238E27FC236}">
                <a16:creationId xmlns:a16="http://schemas.microsoft.com/office/drawing/2014/main" id="{492D71E7-6675-4F89-990B-A5E4B2AF27ED}"/>
              </a:ext>
            </a:extLst>
          </p:cNvPr>
          <p:cNvSpPr/>
          <p:nvPr/>
        </p:nvSpPr>
        <p:spPr>
          <a:xfrm>
            <a:off x="9271591" y="4114800"/>
            <a:ext cx="2647507" cy="13822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8853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1DA5247-0555-4C26-A241-9D2C8C7D4F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892B6AA6-F9B8-4749-ABE9-B0654F0F7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16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398730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F27FCB42-0F42-41D7-B77C-CBE5058BB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Raspberry </a:t>
            </a:r>
            <a:r>
              <a:rPr lang="fr-FR" dirty="0" err="1"/>
              <a:t>board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E7BAE14-8148-4B7C-AACA-1AA9B1A2D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17</a:t>
            </a:fld>
            <a:endParaRPr lang="fr-FR"/>
          </a:p>
        </p:txBody>
      </p:sp>
      <p:pic>
        <p:nvPicPr>
          <p:cNvPr id="5122" name="Picture 2" descr="RÃ©sultat de recherche d'images pour &quot;raspberry pi 3 b+&quot;">
            <a:extLst>
              <a:ext uri="{FF2B5EF4-FFF2-40B4-BE49-F238E27FC236}">
                <a16:creationId xmlns:a16="http://schemas.microsoft.com/office/drawing/2014/main" id="{20A062C6-33A0-45DB-86B0-DEB1F29F0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28" b="16589"/>
          <a:stretch/>
        </p:blipFill>
        <p:spPr bwMode="auto">
          <a:xfrm>
            <a:off x="689342" y="1786270"/>
            <a:ext cx="6858000" cy="471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C5F1F5C-B473-4E85-B5B1-F9E2F4A1FDB5}"/>
              </a:ext>
            </a:extLst>
          </p:cNvPr>
          <p:cNvSpPr txBox="1"/>
          <p:nvPr/>
        </p:nvSpPr>
        <p:spPr>
          <a:xfrm>
            <a:off x="8250865" y="1807535"/>
            <a:ext cx="3183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Raspberry Pi 3 B+ motherboard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1831F9-FDAE-47EF-BA76-5F7713C9715D}"/>
              </a:ext>
            </a:extLst>
          </p:cNvPr>
          <p:cNvSpPr/>
          <p:nvPr/>
        </p:nvSpPr>
        <p:spPr>
          <a:xfrm>
            <a:off x="7910622" y="2914724"/>
            <a:ext cx="42813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Quad-core 64 bits processors @ 1,4 GHz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ARM (Acorn </a:t>
            </a:r>
            <a:r>
              <a:rPr lang="en-US" dirty="0" err="1"/>
              <a:t>Risc</a:t>
            </a:r>
            <a:r>
              <a:rPr lang="en-US" dirty="0"/>
              <a:t> Machine) architecture used mainly in smartphones, tablets, robotics, automation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Advantages : price, flexibility, performances</a:t>
            </a:r>
          </a:p>
        </p:txBody>
      </p:sp>
    </p:spTree>
    <p:extLst>
      <p:ext uri="{BB962C8B-B14F-4D97-AF65-F5344CB8AC3E}">
        <p14:creationId xmlns:p14="http://schemas.microsoft.com/office/powerpoint/2010/main" val="3947530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F27FCB42-0F42-41D7-B77C-CBE5058BB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Connections to peripherical devices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E7BAE14-8148-4B7C-AACA-1AA9B1A2D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18</a:t>
            </a:fld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A4EA9F-BB1E-415D-8E26-00255E9472AD}"/>
              </a:ext>
            </a:extLst>
          </p:cNvPr>
          <p:cNvSpPr/>
          <p:nvPr/>
        </p:nvSpPr>
        <p:spPr>
          <a:xfrm>
            <a:off x="9016409" y="4456444"/>
            <a:ext cx="1371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+ WIFI</a:t>
            </a:r>
          </a:p>
          <a:p>
            <a:r>
              <a:rPr lang="fr-FR" dirty="0"/>
              <a:t>+ Bluetooth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D2B1879-5AEE-4135-8730-A9BAF61E14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9" t="4651" r="11250" b="9767"/>
          <a:stretch/>
        </p:blipFill>
        <p:spPr>
          <a:xfrm>
            <a:off x="999460" y="1868301"/>
            <a:ext cx="7666074" cy="46707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3A33E5-7810-494F-9AD4-571CD4A43057}"/>
              </a:ext>
            </a:extLst>
          </p:cNvPr>
          <p:cNvSpPr/>
          <p:nvPr/>
        </p:nvSpPr>
        <p:spPr>
          <a:xfrm>
            <a:off x="9016409" y="1855012"/>
            <a:ext cx="28707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4 USB 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</a:t>
            </a:r>
            <a:r>
              <a:rPr lang="fr-FR" dirty="0" err="1"/>
              <a:t>ethernet</a:t>
            </a:r>
            <a:r>
              <a:rPr lang="fr-FR" dirty="0"/>
              <a:t> 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HDMI plug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GPIO (General </a:t>
            </a:r>
            <a:r>
              <a:rPr lang="fr-FR" dirty="0" err="1"/>
              <a:t>Purpose</a:t>
            </a:r>
            <a:r>
              <a:rPr lang="fr-FR" dirty="0"/>
              <a:t> Input/Output) port for </a:t>
            </a:r>
            <a:r>
              <a:rPr lang="fr-FR" dirty="0" err="1"/>
              <a:t>connecting</a:t>
            </a:r>
            <a:r>
              <a:rPr lang="fr-FR" dirty="0"/>
              <a:t> </a:t>
            </a:r>
            <a:r>
              <a:rPr lang="fr-FR" dirty="0" err="1"/>
              <a:t>sensors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Powered</a:t>
            </a:r>
            <a:r>
              <a:rPr lang="fr-FR" dirty="0"/>
              <a:t> by micro USB (5V, 2.5A min)</a:t>
            </a:r>
          </a:p>
        </p:txBody>
      </p:sp>
    </p:spTree>
    <p:extLst>
      <p:ext uri="{BB962C8B-B14F-4D97-AF65-F5344CB8AC3E}">
        <p14:creationId xmlns:p14="http://schemas.microsoft.com/office/powerpoint/2010/main" val="3297909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F27FCB42-0F42-41D7-B77C-CBE5058BB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distribution</a:t>
            </a:r>
            <a:r>
              <a:rPr lang="en-US"/>
              <a:t>: Raspbian</a:t>
            </a: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E7BAE14-8148-4B7C-AACA-1AA9B1A2D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19</a:t>
            </a:fld>
            <a:endParaRPr lang="fr-FR"/>
          </a:p>
        </p:txBody>
      </p:sp>
      <p:pic>
        <p:nvPicPr>
          <p:cNvPr id="6146" name="Picture 2" descr="RÃ©sultat de recherche d'images pour &quot;raspbian&quot;">
            <a:extLst>
              <a:ext uri="{FF2B5EF4-FFF2-40B4-BE49-F238E27FC236}">
                <a16:creationId xmlns:a16="http://schemas.microsoft.com/office/drawing/2014/main" id="{292A9EE7-1563-4CFB-B589-56828EE11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23" y="1771763"/>
            <a:ext cx="8738660" cy="471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Ã©sultat de recherche d'images pour &quot;micro sd&quot;">
            <a:extLst>
              <a:ext uri="{FF2B5EF4-FFF2-40B4-BE49-F238E27FC236}">
                <a16:creationId xmlns:a16="http://schemas.microsoft.com/office/drawing/2014/main" id="{1B72DCD4-8C94-4E41-ABD5-64CC15D927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82" b="13721"/>
          <a:stretch/>
        </p:blipFill>
        <p:spPr bwMode="auto">
          <a:xfrm>
            <a:off x="9871002" y="1753400"/>
            <a:ext cx="1569631" cy="115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FD5E22C-9699-4F9E-8E92-437B9BF6D231}"/>
              </a:ext>
            </a:extLst>
          </p:cNvPr>
          <p:cNvSpPr/>
          <p:nvPr/>
        </p:nvSpPr>
        <p:spPr>
          <a:xfrm>
            <a:off x="9909544" y="3138007"/>
            <a:ext cx="1573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Stored</a:t>
            </a:r>
            <a:r>
              <a:rPr lang="fr-FR" dirty="0"/>
              <a:t> on a micro SD </a:t>
            </a:r>
            <a:r>
              <a:rPr lang="fr-FR" dirty="0" err="1"/>
              <a:t>card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065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the computing sessions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2</a:t>
            </a:fld>
            <a:endParaRPr lang="fr-FR" sz="20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8B0270C-FA2A-4BB8-A92A-F7C7E4DF4E32}"/>
              </a:ext>
            </a:extLst>
          </p:cNvPr>
          <p:cNvSpPr txBox="1"/>
          <p:nvPr/>
        </p:nvSpPr>
        <p:spPr>
          <a:xfrm>
            <a:off x="701750" y="1871324"/>
            <a:ext cx="6587124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Computing is required for instrumentation purposes: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Simulation of sensor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Data acquisition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Data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Algorithm and reconstruction of physics objects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Computing sessions target to apply your theoretical knowledge: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Instrumentation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Software programming in  C++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Using specific tools of high energy physics: ROOT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Working by yourself and experimenting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lvl="1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Getting the good practice</a:t>
            </a:r>
          </a:p>
        </p:txBody>
      </p:sp>
      <p:pic>
        <p:nvPicPr>
          <p:cNvPr id="12290" name="Picture 2" descr="RÃ©sultat de recherche d'images pour &quot;codeur fou&quot;">
            <a:extLst>
              <a:ext uri="{FF2B5EF4-FFF2-40B4-BE49-F238E27FC236}">
                <a16:creationId xmlns:a16="http://schemas.microsoft.com/office/drawing/2014/main" id="{85C38E85-354F-417C-8D3A-1EAD90300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3618" y="2058338"/>
            <a:ext cx="4521052" cy="445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82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F27FCB42-0F42-41D7-B77C-CBE5058BB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Sense Hat board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E7BAE14-8148-4B7C-AACA-1AA9B1A2D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20</a:t>
            </a:fld>
            <a:endParaRPr lang="fr-FR"/>
          </a:p>
        </p:txBody>
      </p:sp>
      <p:pic>
        <p:nvPicPr>
          <p:cNvPr id="6" name="Picture 4" descr=" ">
            <a:extLst>
              <a:ext uri="{FF2B5EF4-FFF2-40B4-BE49-F238E27FC236}">
                <a16:creationId xmlns:a16="http://schemas.microsoft.com/office/drawing/2014/main" id="{ABEE0964-5C87-45D6-B519-74071D6822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7" t="9310" r="12188" b="12211"/>
          <a:stretch/>
        </p:blipFill>
        <p:spPr bwMode="auto">
          <a:xfrm>
            <a:off x="3340337" y="1665996"/>
            <a:ext cx="5511327" cy="479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745EF3B5-7BE1-4AC9-B6C2-834C504B9657}"/>
              </a:ext>
            </a:extLst>
          </p:cNvPr>
          <p:cNvSpPr/>
          <p:nvPr/>
        </p:nvSpPr>
        <p:spPr>
          <a:xfrm>
            <a:off x="8078763" y="3662917"/>
            <a:ext cx="432048" cy="432048"/>
          </a:xfrm>
          <a:prstGeom prst="ellips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93F598CB-4360-4899-BCCA-B409184F52FF}"/>
              </a:ext>
            </a:extLst>
          </p:cNvPr>
          <p:cNvCxnSpPr>
            <a:cxnSpLocks/>
            <a:stCxn id="7" idx="6"/>
            <a:endCxn id="9" idx="1"/>
          </p:cNvCxnSpPr>
          <p:nvPr/>
        </p:nvCxnSpPr>
        <p:spPr>
          <a:xfrm flipV="1">
            <a:off x="8510811" y="3314325"/>
            <a:ext cx="989267" cy="564616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20003A80-BB05-4060-9ECE-9652F49709D5}"/>
              </a:ext>
            </a:extLst>
          </p:cNvPr>
          <p:cNvSpPr txBox="1"/>
          <p:nvPr/>
        </p:nvSpPr>
        <p:spPr>
          <a:xfrm>
            <a:off x="9500078" y="2991159"/>
            <a:ext cx="2443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fr-FR" dirty="0" err="1"/>
              <a:t>Humidity</a:t>
            </a:r>
            <a:r>
              <a:rPr lang="fr-FR" dirty="0"/>
              <a:t> / </a:t>
            </a:r>
            <a:r>
              <a:rPr lang="fr-FR" dirty="0" err="1"/>
              <a:t>Temperature</a:t>
            </a:r>
            <a:endParaRPr lang="fr-FR" dirty="0"/>
          </a:p>
          <a:p>
            <a:r>
              <a:rPr lang="fr-FR" dirty="0" err="1"/>
              <a:t>sensor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35FEA22-5410-499D-B0E3-FE46EA9A6CAE}"/>
              </a:ext>
            </a:extLst>
          </p:cNvPr>
          <p:cNvSpPr txBox="1"/>
          <p:nvPr/>
        </p:nvSpPr>
        <p:spPr>
          <a:xfrm>
            <a:off x="9500078" y="4458377"/>
            <a:ext cx="2389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Pressure / </a:t>
            </a:r>
            <a:r>
              <a:rPr lang="fr-FR" dirty="0" err="1"/>
              <a:t>Temperature</a:t>
            </a:r>
            <a:endParaRPr lang="fr-FR" dirty="0"/>
          </a:p>
          <a:p>
            <a:r>
              <a:rPr lang="fr-FR" dirty="0" err="1"/>
              <a:t>sensor</a:t>
            </a:r>
            <a:endParaRPr lang="fr-FR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0F822220-67DF-459F-B9F5-DF4ACCEE652A}"/>
              </a:ext>
            </a:extLst>
          </p:cNvPr>
          <p:cNvCxnSpPr>
            <a:cxnSpLocks/>
          </p:cNvCxnSpPr>
          <p:nvPr/>
        </p:nvCxnSpPr>
        <p:spPr>
          <a:xfrm flipH="1" flipV="1">
            <a:off x="1786270" y="2647507"/>
            <a:ext cx="2204388" cy="860322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459AE6BD-CD0F-4668-BC3D-DE9E9EDF75B8}"/>
              </a:ext>
            </a:extLst>
          </p:cNvPr>
          <p:cNvSpPr txBox="1"/>
          <p:nvPr/>
        </p:nvSpPr>
        <p:spPr>
          <a:xfrm>
            <a:off x="749119" y="2252309"/>
            <a:ext cx="2036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8x8 </a:t>
            </a:r>
            <a:r>
              <a:rPr lang="fr-FR" dirty="0" err="1"/>
              <a:t>LEDs</a:t>
            </a:r>
            <a:r>
              <a:rPr lang="fr-FR" dirty="0"/>
              <a:t> for display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ED5B20-D7E3-4EB1-9CA9-77E0A5E1A1B3}"/>
              </a:ext>
            </a:extLst>
          </p:cNvPr>
          <p:cNvSpPr/>
          <p:nvPr/>
        </p:nvSpPr>
        <p:spPr>
          <a:xfrm>
            <a:off x="3987209" y="2658140"/>
            <a:ext cx="2604977" cy="2870790"/>
          </a:xfrm>
          <a:prstGeom prst="rect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34ADF49-6D5F-4879-9AF6-0F2BEDB251FB}"/>
              </a:ext>
            </a:extLst>
          </p:cNvPr>
          <p:cNvSpPr/>
          <p:nvPr/>
        </p:nvSpPr>
        <p:spPr>
          <a:xfrm>
            <a:off x="8071675" y="4240619"/>
            <a:ext cx="432048" cy="432048"/>
          </a:xfrm>
          <a:prstGeom prst="ellips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729CC4CF-7E3D-49B1-BE17-2FE5101B3C3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8514355" y="4435378"/>
            <a:ext cx="985723" cy="34616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>
            <a:extLst>
              <a:ext uri="{FF2B5EF4-FFF2-40B4-BE49-F238E27FC236}">
                <a16:creationId xmlns:a16="http://schemas.microsoft.com/office/drawing/2014/main" id="{160766F3-57DB-4058-8865-0EE147D6C06F}"/>
              </a:ext>
            </a:extLst>
          </p:cNvPr>
          <p:cNvSpPr/>
          <p:nvPr/>
        </p:nvSpPr>
        <p:spPr>
          <a:xfrm>
            <a:off x="7508149" y="5590954"/>
            <a:ext cx="432048" cy="432048"/>
          </a:xfrm>
          <a:prstGeom prst="ellips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7360020E-125F-4010-A146-C9AEBFA9713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7943741" y="5550354"/>
            <a:ext cx="1570513" cy="355862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4D2D3963-E87C-4224-B822-9E578D3AE44F}"/>
              </a:ext>
            </a:extLst>
          </p:cNvPr>
          <p:cNvSpPr txBox="1"/>
          <p:nvPr/>
        </p:nvSpPr>
        <p:spPr>
          <a:xfrm>
            <a:off x="9514254" y="5365688"/>
            <a:ext cx="9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Joystick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61C93EDC-0B7C-4B2E-B347-FF51387E84C8}"/>
              </a:ext>
            </a:extLst>
          </p:cNvPr>
          <p:cNvCxnSpPr>
            <a:cxnSpLocks/>
          </p:cNvCxnSpPr>
          <p:nvPr/>
        </p:nvCxnSpPr>
        <p:spPr>
          <a:xfrm flipV="1">
            <a:off x="7249080" y="1084521"/>
            <a:ext cx="2043776" cy="2808597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lipse 24">
            <a:extLst>
              <a:ext uri="{FF2B5EF4-FFF2-40B4-BE49-F238E27FC236}">
                <a16:creationId xmlns:a16="http://schemas.microsoft.com/office/drawing/2014/main" id="{3EC21F11-F17D-4163-9F76-6264FE904E9B}"/>
              </a:ext>
            </a:extLst>
          </p:cNvPr>
          <p:cNvSpPr/>
          <p:nvPr/>
        </p:nvSpPr>
        <p:spPr>
          <a:xfrm>
            <a:off x="6880828" y="3868479"/>
            <a:ext cx="432048" cy="432048"/>
          </a:xfrm>
          <a:prstGeom prst="ellips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C7CEC78-338C-4E9D-8D77-E5A4A22E1E3B}"/>
              </a:ext>
            </a:extLst>
          </p:cNvPr>
          <p:cNvSpPr txBox="1"/>
          <p:nvPr/>
        </p:nvSpPr>
        <p:spPr>
          <a:xfrm>
            <a:off x="9354766" y="623643"/>
            <a:ext cx="2245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fr-FR" dirty="0"/>
              <a:t>3D </a:t>
            </a:r>
            <a:r>
              <a:rPr lang="fr-FR" dirty="0" err="1"/>
              <a:t>accelerometer</a:t>
            </a:r>
            <a:r>
              <a:rPr lang="fr-FR" dirty="0"/>
              <a:t>,</a:t>
            </a:r>
            <a:br>
              <a:rPr lang="fr-FR" dirty="0"/>
            </a:br>
            <a:r>
              <a:rPr lang="fr-FR" dirty="0"/>
              <a:t>3D </a:t>
            </a:r>
            <a:r>
              <a:rPr lang="fr-FR" dirty="0" err="1"/>
              <a:t>gyrometer</a:t>
            </a:r>
            <a:r>
              <a:rPr lang="fr-FR" dirty="0"/>
              <a:t> and</a:t>
            </a:r>
            <a:br>
              <a:rPr lang="fr-FR" dirty="0"/>
            </a:br>
            <a:r>
              <a:rPr lang="fr-FR" dirty="0"/>
              <a:t>3D </a:t>
            </a:r>
            <a:r>
              <a:rPr lang="fr-FR" dirty="0" err="1"/>
              <a:t>magnetometer</a:t>
            </a:r>
            <a:r>
              <a:rPr lang="fr-FR" dirty="0"/>
              <a:t> </a:t>
            </a:r>
            <a:r>
              <a:rPr lang="fr-FR" dirty="0" err="1"/>
              <a:t>sensor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380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F27FCB42-0F42-41D7-B77C-CBE5058BB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E7BAE14-8148-4B7C-AACA-1AA9B1A2D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4" descr=" ">
            <a:extLst>
              <a:ext uri="{FF2B5EF4-FFF2-40B4-BE49-F238E27FC236}">
                <a16:creationId xmlns:a16="http://schemas.microsoft.com/office/drawing/2014/main" id="{10C57A98-F72C-45B1-BC6A-6023FA1E76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7" t="9310" r="12188" b="12211"/>
          <a:stretch/>
        </p:blipFill>
        <p:spPr bwMode="auto">
          <a:xfrm>
            <a:off x="6232396" y="1765005"/>
            <a:ext cx="2440241" cy="212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CC58FDA5-03CA-46C9-919B-972BCEE80F8C}"/>
              </a:ext>
            </a:extLst>
          </p:cNvPr>
          <p:cNvSpPr txBox="1"/>
          <p:nvPr/>
        </p:nvSpPr>
        <p:spPr>
          <a:xfrm>
            <a:off x="3579628" y="1853614"/>
            <a:ext cx="1822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Raspberry Pi 3 B+</a:t>
            </a:r>
          </a:p>
          <a:p>
            <a:r>
              <a:rPr lang="en-US" dirty="0"/>
              <a:t>~ 40 €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3B7E020-0F0A-4AB3-889B-FEE4E7F46FD9}"/>
              </a:ext>
            </a:extLst>
          </p:cNvPr>
          <p:cNvSpPr txBox="1"/>
          <p:nvPr/>
        </p:nvSpPr>
        <p:spPr>
          <a:xfrm>
            <a:off x="8775408" y="1853614"/>
            <a:ext cx="11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Sense Hat</a:t>
            </a:r>
          </a:p>
          <a:p>
            <a:r>
              <a:rPr lang="en-US" dirty="0"/>
              <a:t>~ 30 €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96E4B18-5681-4077-9C43-FDF53545DE77}"/>
              </a:ext>
            </a:extLst>
          </p:cNvPr>
          <p:cNvSpPr txBox="1"/>
          <p:nvPr/>
        </p:nvSpPr>
        <p:spPr>
          <a:xfrm>
            <a:off x="3579628" y="4600354"/>
            <a:ext cx="1249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Connectors</a:t>
            </a:r>
          </a:p>
          <a:p>
            <a:r>
              <a:rPr lang="en-US" dirty="0"/>
              <a:t>~ 15 €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5CD2F28-B038-4CE4-BECD-FC8A5A08C78B}"/>
              </a:ext>
            </a:extLst>
          </p:cNvPr>
          <p:cNvSpPr txBox="1"/>
          <p:nvPr/>
        </p:nvSpPr>
        <p:spPr>
          <a:xfrm>
            <a:off x="9519687" y="4302642"/>
            <a:ext cx="21548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Total: ~ 100€</a:t>
            </a:r>
          </a:p>
          <a:p>
            <a:pPr algn="ctr"/>
            <a:r>
              <a:rPr lang="en-US" dirty="0"/>
              <a:t>(good gift for Saint-Valentin’s day)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5C0DDA7-A089-4AC5-A1C6-36A745856FE3}"/>
              </a:ext>
            </a:extLst>
          </p:cNvPr>
          <p:cNvSpPr txBox="1"/>
          <p:nvPr/>
        </p:nvSpPr>
        <p:spPr>
          <a:xfrm>
            <a:off x="5879805" y="4550736"/>
            <a:ext cx="1032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SD</a:t>
            </a:r>
          </a:p>
          <a:p>
            <a:r>
              <a:rPr lang="en-US" dirty="0"/>
              <a:t>~ 10 €</a:t>
            </a:r>
          </a:p>
        </p:txBody>
      </p:sp>
      <p:pic>
        <p:nvPicPr>
          <p:cNvPr id="13" name="Picture 2" descr="RÃ©sultat de recherche d'images pour &quot;raspberry pi 3 b+&quot;">
            <a:extLst>
              <a:ext uri="{FF2B5EF4-FFF2-40B4-BE49-F238E27FC236}">
                <a16:creationId xmlns:a16="http://schemas.microsoft.com/office/drawing/2014/main" id="{E24DADFF-4F40-43DC-BE2D-80B77B4A0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28" b="16589"/>
          <a:stretch/>
        </p:blipFill>
        <p:spPr bwMode="auto">
          <a:xfrm>
            <a:off x="689342" y="1786270"/>
            <a:ext cx="2702444" cy="185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Image associÃ©e">
            <a:extLst>
              <a:ext uri="{FF2B5EF4-FFF2-40B4-BE49-F238E27FC236}">
                <a16:creationId xmlns:a16="http://schemas.microsoft.com/office/drawing/2014/main" id="{C0B2F015-F444-482F-B7B4-75344BCF59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" t="11163" r="7067" b="12713"/>
          <a:stretch/>
        </p:blipFill>
        <p:spPr bwMode="auto">
          <a:xfrm>
            <a:off x="701749" y="4423144"/>
            <a:ext cx="271526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Ã©sultat de recherche d'images pour &quot;micro sd&quot;">
            <a:extLst>
              <a:ext uri="{FF2B5EF4-FFF2-40B4-BE49-F238E27FC236}">
                <a16:creationId xmlns:a16="http://schemas.microsoft.com/office/drawing/2014/main" id="{464EE51A-8682-417C-AF6C-936DDCBB4E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82" b="13721"/>
          <a:stretch/>
        </p:blipFill>
        <p:spPr bwMode="auto">
          <a:xfrm>
            <a:off x="7010843" y="4613558"/>
            <a:ext cx="1569631" cy="115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Ellipse 13">
            <a:extLst>
              <a:ext uri="{FF2B5EF4-FFF2-40B4-BE49-F238E27FC236}">
                <a16:creationId xmlns:a16="http://schemas.microsoft.com/office/drawing/2014/main" id="{492D71E7-6675-4F89-990B-A5E4B2AF27ED}"/>
              </a:ext>
            </a:extLst>
          </p:cNvPr>
          <p:cNvSpPr/>
          <p:nvPr/>
        </p:nvSpPr>
        <p:spPr>
          <a:xfrm>
            <a:off x="9271591" y="4114800"/>
            <a:ext cx="2647507" cy="13822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4575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USED IN THE COMPUTING SESSIONS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1DA5247-0555-4C26-A241-9D2C8C7D4F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892B6AA6-F9B8-4749-ABE9-B0654F0F7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22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644592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1DA5247-0555-4C26-A241-9D2C8C7D4F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6A51C991-1FE2-43BF-862D-A95099017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23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4174238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5542686-7E4A-4D1C-914B-773669D7EC98}"/>
              </a:ext>
            </a:extLst>
          </p:cNvPr>
          <p:cNvSpPr/>
          <p:nvPr/>
        </p:nvSpPr>
        <p:spPr>
          <a:xfrm>
            <a:off x="2838894" y="2473851"/>
            <a:ext cx="2679405" cy="162678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7B19FC-DA71-499A-8063-465EE30E941B}"/>
              </a:ext>
            </a:extLst>
          </p:cNvPr>
          <p:cNvSpPr/>
          <p:nvPr/>
        </p:nvSpPr>
        <p:spPr>
          <a:xfrm>
            <a:off x="6197012" y="2473851"/>
            <a:ext cx="2679405" cy="162678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175EEE9-87FD-4BD4-BF7C-54AEF89E002B}"/>
              </a:ext>
            </a:extLst>
          </p:cNvPr>
          <p:cNvSpPr/>
          <p:nvPr/>
        </p:nvSpPr>
        <p:spPr>
          <a:xfrm>
            <a:off x="2838894" y="4657069"/>
            <a:ext cx="2679405" cy="162678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74558D-59AE-483C-90C5-B5CB2F2A5B0B}"/>
              </a:ext>
            </a:extLst>
          </p:cNvPr>
          <p:cNvSpPr/>
          <p:nvPr/>
        </p:nvSpPr>
        <p:spPr>
          <a:xfrm>
            <a:off x="6197012" y="4657069"/>
            <a:ext cx="2679405" cy="162678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dirty="0"/>
              <a:t>Organization in sessions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en-US" sz="2000" smtClean="0"/>
              <a:t>24</a:t>
            </a:fld>
            <a:endParaRPr lang="en-US" sz="200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AEC7289-C107-4C31-A63D-2AD99836DD69}"/>
              </a:ext>
            </a:extLst>
          </p:cNvPr>
          <p:cNvSpPr txBox="1"/>
          <p:nvPr/>
        </p:nvSpPr>
        <p:spPr>
          <a:xfrm>
            <a:off x="3646239" y="2700678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Session 1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A5CD220-A9A9-4438-B85C-47E4CCA86198}"/>
              </a:ext>
            </a:extLst>
          </p:cNvPr>
          <p:cNvSpPr txBox="1"/>
          <p:nvPr/>
        </p:nvSpPr>
        <p:spPr>
          <a:xfrm>
            <a:off x="617815" y="3056410"/>
            <a:ext cx="1928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  <a:latin typeface="Cooper Black" panose="0208090404030B020404" pitchFamily="18" charset="0"/>
              </a:rPr>
              <a:t>Wednesday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2373ADE-2246-4AA0-BB8D-BE1C97A8BD59}"/>
              </a:ext>
            </a:extLst>
          </p:cNvPr>
          <p:cNvSpPr txBox="1"/>
          <p:nvPr/>
        </p:nvSpPr>
        <p:spPr>
          <a:xfrm>
            <a:off x="626424" y="5239628"/>
            <a:ext cx="1684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rgbClr val="FFFF00"/>
                </a:solidFill>
                <a:latin typeface="Cooper Black" panose="0208090404030B020404" pitchFamily="18" charset="0"/>
              </a:rPr>
              <a:t>Thursday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F0E01A3-C8EA-4FF1-9681-C5A3EBC5D1FE}"/>
              </a:ext>
            </a:extLst>
          </p:cNvPr>
          <p:cNvSpPr txBox="1"/>
          <p:nvPr/>
        </p:nvSpPr>
        <p:spPr>
          <a:xfrm>
            <a:off x="2962631" y="3264203"/>
            <a:ext cx="2376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acquisition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07244AF-F283-4A65-ABC8-6118D9A677D1}"/>
              </a:ext>
            </a:extLst>
          </p:cNvPr>
          <p:cNvSpPr txBox="1"/>
          <p:nvPr/>
        </p:nvSpPr>
        <p:spPr>
          <a:xfrm>
            <a:off x="6374220" y="3264203"/>
            <a:ext cx="232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Developing a C++ class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D233A5E-C15E-4C3C-AA2A-F4D23B4F859F}"/>
              </a:ext>
            </a:extLst>
          </p:cNvPr>
          <p:cNvSpPr txBox="1"/>
          <p:nvPr/>
        </p:nvSpPr>
        <p:spPr>
          <a:xfrm>
            <a:off x="3522920" y="5263212"/>
            <a:ext cx="1311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Combining classes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70A42D4-61C2-4E13-ACFE-424FDEF18F80}"/>
              </a:ext>
            </a:extLst>
          </p:cNvPr>
          <p:cNvSpPr txBox="1"/>
          <p:nvPr/>
        </p:nvSpPr>
        <p:spPr>
          <a:xfrm>
            <a:off x="6326373" y="5217046"/>
            <a:ext cx="265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Analyzing data with ROOT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5874EE8-E6F6-411E-B849-04B492633067}"/>
              </a:ext>
            </a:extLst>
          </p:cNvPr>
          <p:cNvSpPr txBox="1"/>
          <p:nvPr/>
        </p:nvSpPr>
        <p:spPr>
          <a:xfrm>
            <a:off x="7004357" y="2700678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Session 2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E7323B35-9DB6-42FD-B577-77C9EA6E6662}"/>
              </a:ext>
            </a:extLst>
          </p:cNvPr>
          <p:cNvSpPr txBox="1"/>
          <p:nvPr/>
        </p:nvSpPr>
        <p:spPr>
          <a:xfrm>
            <a:off x="3646239" y="4820099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Session 3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43273E3-9D8B-4581-87DD-33B51B93BDE1}"/>
              </a:ext>
            </a:extLst>
          </p:cNvPr>
          <p:cNvSpPr txBox="1"/>
          <p:nvPr/>
        </p:nvSpPr>
        <p:spPr>
          <a:xfrm>
            <a:off x="7004357" y="4813011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Session 4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0D59A673-0524-4327-B06D-87B6D08BB697}"/>
              </a:ext>
            </a:extLst>
          </p:cNvPr>
          <p:cNvSpPr txBox="1"/>
          <p:nvPr/>
        </p:nvSpPr>
        <p:spPr>
          <a:xfrm>
            <a:off x="2583712" y="2020184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9:00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1AF7467-4A2B-460B-B036-91D6042FB159}"/>
              </a:ext>
            </a:extLst>
          </p:cNvPr>
          <p:cNvSpPr txBox="1"/>
          <p:nvPr/>
        </p:nvSpPr>
        <p:spPr>
          <a:xfrm>
            <a:off x="5202865" y="2020184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12:15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C4FBB807-2C66-45BA-9586-E30A9EF9C6CF}"/>
              </a:ext>
            </a:extLst>
          </p:cNvPr>
          <p:cNvSpPr txBox="1"/>
          <p:nvPr/>
        </p:nvSpPr>
        <p:spPr>
          <a:xfrm>
            <a:off x="5908160" y="2020184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14:00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33F060A7-56CC-43B5-B018-5A1CDF8C699A}"/>
              </a:ext>
            </a:extLst>
          </p:cNvPr>
          <p:cNvSpPr txBox="1"/>
          <p:nvPr/>
        </p:nvSpPr>
        <p:spPr>
          <a:xfrm>
            <a:off x="8612374" y="2020184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17:15</a:t>
            </a:r>
          </a:p>
        </p:txBody>
      </p:sp>
      <p:sp>
        <p:nvSpPr>
          <p:cNvPr id="4" name="Flèche : bas 3">
            <a:extLst>
              <a:ext uri="{FF2B5EF4-FFF2-40B4-BE49-F238E27FC236}">
                <a16:creationId xmlns:a16="http://schemas.microsoft.com/office/drawing/2014/main" id="{58597948-C5F0-46AE-A7DC-DA910D4225B7}"/>
              </a:ext>
            </a:extLst>
          </p:cNvPr>
          <p:cNvSpPr/>
          <p:nvPr/>
        </p:nvSpPr>
        <p:spPr>
          <a:xfrm rot="4697153">
            <a:off x="5712375" y="2758670"/>
            <a:ext cx="98070" cy="32669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Flèche : bas 28">
            <a:extLst>
              <a:ext uri="{FF2B5EF4-FFF2-40B4-BE49-F238E27FC236}">
                <a16:creationId xmlns:a16="http://schemas.microsoft.com/office/drawing/2014/main" id="{7B19D9CE-B37E-4311-B589-842753AE5AE3}"/>
              </a:ext>
            </a:extLst>
          </p:cNvPr>
          <p:cNvSpPr/>
          <p:nvPr/>
        </p:nvSpPr>
        <p:spPr>
          <a:xfrm rot="16200000">
            <a:off x="5806707" y="3108251"/>
            <a:ext cx="127591" cy="3402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Flèche : bas 45">
            <a:extLst>
              <a:ext uri="{FF2B5EF4-FFF2-40B4-BE49-F238E27FC236}">
                <a16:creationId xmlns:a16="http://schemas.microsoft.com/office/drawing/2014/main" id="{B647F420-18E9-4CA5-813A-E2BD706F549B}"/>
              </a:ext>
            </a:extLst>
          </p:cNvPr>
          <p:cNvSpPr/>
          <p:nvPr/>
        </p:nvSpPr>
        <p:spPr>
          <a:xfrm rot="16200000">
            <a:off x="5806707" y="5300338"/>
            <a:ext cx="127591" cy="3402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8214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Multi-plaTform development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25</a:t>
            </a:fld>
            <a:endParaRPr lang="fr-FR" sz="2000" dirty="0"/>
          </a:p>
        </p:txBody>
      </p:sp>
      <p:pic>
        <p:nvPicPr>
          <p:cNvPr id="2050" name="Picture 2" descr="Résultat de recherche d'images pour &quot;windows logo&quot;">
            <a:extLst>
              <a:ext uri="{FF2B5EF4-FFF2-40B4-BE49-F238E27FC236}">
                <a16:creationId xmlns:a16="http://schemas.microsoft.com/office/drawing/2014/main" id="{ED8594F8-A126-46D2-AAD5-30C128BF7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01" y="2259160"/>
            <a:ext cx="1591234" cy="159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ésultat de recherche d'images pour &quot;linux logo&quot;">
            <a:extLst>
              <a:ext uri="{FF2B5EF4-FFF2-40B4-BE49-F238E27FC236}">
                <a16:creationId xmlns:a16="http://schemas.microsoft.com/office/drawing/2014/main" id="{73765C92-90FA-456F-8D46-71B4652CA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8" r="19255"/>
          <a:stretch/>
        </p:blipFill>
        <p:spPr bwMode="auto">
          <a:xfrm>
            <a:off x="3023479" y="2250194"/>
            <a:ext cx="1775012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ésultat de recherche d'images pour &quot;mac os x logo&quot;">
            <a:extLst>
              <a:ext uri="{FF2B5EF4-FFF2-40B4-BE49-F238E27FC236}">
                <a16:creationId xmlns:a16="http://schemas.microsoft.com/office/drawing/2014/main" id="{794FD202-D0F4-41B5-B7DE-CCE33D6FF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4" r="25232" b="22047"/>
          <a:stretch/>
        </p:blipFill>
        <p:spPr bwMode="auto">
          <a:xfrm>
            <a:off x="5604435" y="2202039"/>
            <a:ext cx="1488141" cy="164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1166D443-FBF4-4716-A8E6-DFAAF8395584}"/>
              </a:ext>
            </a:extLst>
          </p:cNvPr>
          <p:cNvGrpSpPr/>
          <p:nvPr/>
        </p:nvGrpSpPr>
        <p:grpSpPr>
          <a:xfrm>
            <a:off x="7898520" y="2065867"/>
            <a:ext cx="3548179" cy="1888635"/>
            <a:chOff x="7958020" y="3216627"/>
            <a:chExt cx="3548179" cy="1888635"/>
          </a:xfrm>
        </p:grpSpPr>
        <p:pic>
          <p:nvPicPr>
            <p:cNvPr id="16" name="Picture 2" descr="RÃ©sultat de recherche d'images pour &quot;raspberry pi 3 b+&quot;">
              <a:extLst>
                <a:ext uri="{FF2B5EF4-FFF2-40B4-BE49-F238E27FC236}">
                  <a16:creationId xmlns:a16="http://schemas.microsoft.com/office/drawing/2014/main" id="{0A007B3B-5642-4CEB-A218-325688E778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756381" y="3216627"/>
              <a:ext cx="2749818" cy="1888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Résultat de recherche d'images pour &quot;raspberry logo&quot;">
              <a:extLst>
                <a:ext uri="{FF2B5EF4-FFF2-40B4-BE49-F238E27FC236}">
                  <a16:creationId xmlns:a16="http://schemas.microsoft.com/office/drawing/2014/main" id="{F223421E-E08F-42F6-BE6A-0BA59C24B4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8020" y="3340072"/>
              <a:ext cx="1325098" cy="1673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127A5E9D-E7AE-4A2E-9630-0FF5B40FC55D}"/>
              </a:ext>
            </a:extLst>
          </p:cNvPr>
          <p:cNvSpPr txBox="1"/>
          <p:nvPr/>
        </p:nvSpPr>
        <p:spPr>
          <a:xfrm>
            <a:off x="626301" y="4330469"/>
            <a:ext cx="1447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Windows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0025C46-BE8F-4E18-86B8-824E5547B230}"/>
              </a:ext>
            </a:extLst>
          </p:cNvPr>
          <p:cNvSpPr txBox="1"/>
          <p:nvPr/>
        </p:nvSpPr>
        <p:spPr>
          <a:xfrm>
            <a:off x="3124821" y="4330469"/>
            <a:ext cx="1447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Linux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E830687-3348-4484-8A4E-661FD6817D16}"/>
              </a:ext>
            </a:extLst>
          </p:cNvPr>
          <p:cNvSpPr txBox="1"/>
          <p:nvPr/>
        </p:nvSpPr>
        <p:spPr>
          <a:xfrm>
            <a:off x="5658222" y="4330469"/>
            <a:ext cx="1447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Mac OS X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DB669D3-4F8D-42C4-8BCD-9A01725470DC}"/>
              </a:ext>
            </a:extLst>
          </p:cNvPr>
          <p:cNvSpPr txBox="1"/>
          <p:nvPr/>
        </p:nvSpPr>
        <p:spPr>
          <a:xfrm>
            <a:off x="8333572" y="4330468"/>
            <a:ext cx="2678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Raspberry board (ARM architecture)</a:t>
            </a:r>
          </a:p>
        </p:txBody>
      </p:sp>
    </p:spTree>
    <p:extLst>
      <p:ext uri="{BB962C8B-B14F-4D97-AF65-F5344CB8AC3E}">
        <p14:creationId xmlns:p14="http://schemas.microsoft.com/office/powerpoint/2010/main" val="1217264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to USE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26</a:t>
            </a:fld>
            <a:endParaRPr lang="fr-FR" sz="20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738706E-A39F-4090-9E48-9F184EBE2E0B}"/>
              </a:ext>
            </a:extLst>
          </p:cNvPr>
          <p:cNvSpPr txBox="1"/>
          <p:nvPr/>
        </p:nvSpPr>
        <p:spPr>
          <a:xfrm>
            <a:off x="7882682" y="645465"/>
            <a:ext cx="32774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Saving and preserving code on the internet: site </a:t>
            </a:r>
            <a:r>
              <a:rPr lang="en-US" dirty="0" err="1"/>
              <a:t>github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Sharing codes with others.</a:t>
            </a:r>
          </a:p>
        </p:txBody>
      </p:sp>
      <p:pic>
        <p:nvPicPr>
          <p:cNvPr id="1028" name="Picture 4" descr="Résultat de recherche d'images pour &quot;C++&quot;">
            <a:extLst>
              <a:ext uri="{FF2B5EF4-FFF2-40B4-BE49-F238E27FC236}">
                <a16:creationId xmlns:a16="http://schemas.microsoft.com/office/drawing/2014/main" id="{A69A28D0-F497-490A-9B77-7257AC802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1852962"/>
            <a:ext cx="1977319" cy="222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ésultat de recherche d'images pour &quot;root cern&quot;">
            <a:extLst>
              <a:ext uri="{FF2B5EF4-FFF2-40B4-BE49-F238E27FC236}">
                <a16:creationId xmlns:a16="http://schemas.microsoft.com/office/drawing/2014/main" id="{3D948B21-0A4C-4A65-97BA-5B6779BC0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4603220"/>
            <a:ext cx="4260621" cy="145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ésultat de recherche d'images pour &quot;git&quot;">
            <a:extLst>
              <a:ext uri="{FF2B5EF4-FFF2-40B4-BE49-F238E27FC236}">
                <a16:creationId xmlns:a16="http://schemas.microsoft.com/office/drawing/2014/main" id="{4DD55818-FF79-4270-9C96-6AE331772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513" y="241580"/>
            <a:ext cx="1977320" cy="197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ésultat de recherche d'images pour &quot;doxygen logo&quot;">
            <a:extLst>
              <a:ext uri="{FF2B5EF4-FFF2-40B4-BE49-F238E27FC236}">
                <a16:creationId xmlns:a16="http://schemas.microsoft.com/office/drawing/2014/main" id="{627ECFC1-6164-4E22-8DFD-EDF6EE5AD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513" y="2633219"/>
            <a:ext cx="4057650" cy="10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5C9A43E5-F286-4101-A685-B055AFE995C5}"/>
              </a:ext>
            </a:extLst>
          </p:cNvPr>
          <p:cNvSpPr txBox="1"/>
          <p:nvPr/>
        </p:nvSpPr>
        <p:spPr>
          <a:xfrm>
            <a:off x="7654274" y="3719259"/>
            <a:ext cx="4057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Generating automatically documentation of your code (in HTML and </a:t>
            </a:r>
            <a:r>
              <a:rPr lang="en-US" dirty="0" err="1"/>
              <a:t>LaTex</a:t>
            </a:r>
            <a:r>
              <a:rPr lang="en-US" dirty="0"/>
              <a:t>)</a:t>
            </a:r>
          </a:p>
        </p:txBody>
      </p:sp>
      <p:pic>
        <p:nvPicPr>
          <p:cNvPr id="1038" name="Picture 14" descr="Résultat de recherche d'images pour &quot;make gnu&quot;">
            <a:extLst>
              <a:ext uri="{FF2B5EF4-FFF2-40B4-BE49-F238E27FC236}">
                <a16:creationId xmlns:a16="http://schemas.microsoft.com/office/drawing/2014/main" id="{414A8BA8-A030-44AB-8489-BE4064637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5" r="22593"/>
          <a:stretch/>
        </p:blipFill>
        <p:spPr bwMode="auto">
          <a:xfrm>
            <a:off x="5751513" y="4818716"/>
            <a:ext cx="1902761" cy="186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B056872F-2DFB-415E-A857-376211E21F59}"/>
              </a:ext>
            </a:extLst>
          </p:cNvPr>
          <p:cNvSpPr txBox="1"/>
          <p:nvPr/>
        </p:nvSpPr>
        <p:spPr>
          <a:xfrm>
            <a:off x="7780338" y="5289205"/>
            <a:ext cx="2278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Building a C++ project witch several files</a:t>
            </a:r>
          </a:p>
          <a:p>
            <a:r>
              <a:rPr lang="en-US" dirty="0"/>
              <a:t>(Linux / </a:t>
            </a:r>
            <a:r>
              <a:rPr lang="en-US" dirty="0" err="1"/>
              <a:t>MacOSX</a:t>
            </a:r>
            <a:r>
              <a:rPr lang="en-US" dirty="0"/>
              <a:t> only)</a:t>
            </a:r>
          </a:p>
        </p:txBody>
      </p:sp>
    </p:spTree>
    <p:extLst>
      <p:ext uri="{BB962C8B-B14F-4D97-AF65-F5344CB8AC3E}">
        <p14:creationId xmlns:p14="http://schemas.microsoft.com/office/powerpoint/2010/main" val="892274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 assessment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27</a:t>
            </a:fld>
            <a:endParaRPr lang="fr-FR" sz="20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F601C70-018A-4EE6-8829-A4267F867681}"/>
              </a:ext>
            </a:extLst>
          </p:cNvPr>
          <p:cNvSpPr txBox="1"/>
          <p:nvPr/>
        </p:nvSpPr>
        <p:spPr>
          <a:xfrm>
            <a:off x="8208336" y="1956391"/>
            <a:ext cx="3789034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Individual work is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Evaluation over 8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validating the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Minimum level must be reached for all the 8 categories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Satisfying level for at least 4 categories</a:t>
            </a:r>
          </a:p>
        </p:txBody>
      </p:sp>
      <p:sp>
        <p:nvSpPr>
          <p:cNvPr id="5" name="Accolade ouvrante 4">
            <a:extLst>
              <a:ext uri="{FF2B5EF4-FFF2-40B4-BE49-F238E27FC236}">
                <a16:creationId xmlns:a16="http://schemas.microsoft.com/office/drawing/2014/main" id="{84718DB4-9672-4959-A76C-E54ED26E398A}"/>
              </a:ext>
            </a:extLst>
          </p:cNvPr>
          <p:cNvSpPr/>
          <p:nvPr/>
        </p:nvSpPr>
        <p:spPr>
          <a:xfrm>
            <a:off x="8542800" y="3552977"/>
            <a:ext cx="126694" cy="129294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37576D2-C34A-441D-85A9-2E30EDAFE8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76" t="18301" r="30970" b="10537"/>
          <a:stretch/>
        </p:blipFill>
        <p:spPr>
          <a:xfrm>
            <a:off x="775446" y="1884675"/>
            <a:ext cx="7041332" cy="488034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656439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 Context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1DA5247-0555-4C26-A241-9D2C8C7D4F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619E91C6-C966-4D7E-8820-CEF7742B9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3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369984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CMS (Compact Muon solenoid) detector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4</a:t>
            </a:fld>
            <a:endParaRPr lang="fr-FR" sz="2000" dirty="0"/>
          </a:p>
        </p:txBody>
      </p:sp>
      <p:pic>
        <p:nvPicPr>
          <p:cNvPr id="2050" name="Picture 2" descr="Image associÃ©e">
            <a:extLst>
              <a:ext uri="{FF2B5EF4-FFF2-40B4-BE49-F238E27FC236}">
                <a16:creationId xmlns:a16="http://schemas.microsoft.com/office/drawing/2014/main" id="{46AF81CA-5759-4546-8D45-9AB5F62DB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9318" y="1931327"/>
            <a:ext cx="6265640" cy="4416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5A46A19B-670F-4462-9875-66F329F32F3F}"/>
              </a:ext>
            </a:extLst>
          </p:cNvPr>
          <p:cNvSpPr/>
          <p:nvPr/>
        </p:nvSpPr>
        <p:spPr>
          <a:xfrm>
            <a:off x="2264735" y="5645888"/>
            <a:ext cx="1095153" cy="7442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2" name="Picture 4" descr="RÃ©sultat de recherche d'images pour &quot;cms detector&quot;">
            <a:extLst>
              <a:ext uri="{FF2B5EF4-FFF2-40B4-BE49-F238E27FC236}">
                <a16:creationId xmlns:a16="http://schemas.microsoft.com/office/drawing/2014/main" id="{8DCDAAC1-D7F2-4982-B0FE-2556AF50D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1254" y="2250645"/>
            <a:ext cx="5103295" cy="340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07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CMS (Compact Muon solenoid) detector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5</a:t>
            </a:fld>
            <a:endParaRPr lang="fr-FR" sz="2000" dirty="0"/>
          </a:p>
        </p:txBody>
      </p:sp>
      <p:pic>
        <p:nvPicPr>
          <p:cNvPr id="3074" name="Picture 2" descr="Image associÃ©e">
            <a:extLst>
              <a:ext uri="{FF2B5EF4-FFF2-40B4-BE49-F238E27FC236}">
                <a16:creationId xmlns:a16="http://schemas.microsoft.com/office/drawing/2014/main" id="{C4E60F41-43E6-49FE-8D7B-3E2EB0E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7875" y="1990504"/>
            <a:ext cx="809625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780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Silicon strip tracker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6</a:t>
            </a:fld>
            <a:endParaRPr lang="fr-FR" sz="2000" dirty="0"/>
          </a:p>
        </p:txBody>
      </p:sp>
      <p:pic>
        <p:nvPicPr>
          <p:cNvPr id="4098" name="Picture 2" descr="Image associÃ©e">
            <a:extLst>
              <a:ext uri="{FF2B5EF4-FFF2-40B4-BE49-F238E27FC236}">
                <a16:creationId xmlns:a16="http://schemas.microsoft.com/office/drawing/2014/main" id="{8A8F3CEC-F2ED-4F5C-9445-3D2E06B5A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96239" y="1871330"/>
            <a:ext cx="8199522" cy="461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265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Silicon strip tracker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en-US" sz="2000" smtClean="0"/>
              <a:t>7</a:t>
            </a:fld>
            <a:endParaRPr lang="en-US" sz="200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50F503F-9D41-42E1-B8E2-D32A9B2DE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708484"/>
            <a:ext cx="2667789" cy="1785968"/>
          </a:xfrm>
          <a:prstGeom prst="rect">
            <a:avLst/>
          </a:prstGeom>
        </p:spPr>
      </p:pic>
      <p:sp>
        <p:nvSpPr>
          <p:cNvPr id="7" name="ZoneTexte 4">
            <a:extLst>
              <a:ext uri="{FF2B5EF4-FFF2-40B4-BE49-F238E27FC236}">
                <a16:creationId xmlns:a16="http://schemas.microsoft.com/office/drawing/2014/main" id="{FC4C877C-26AB-4FC2-AF89-16111AD3B0F4}"/>
              </a:ext>
            </a:extLst>
          </p:cNvPr>
          <p:cNvSpPr txBox="1"/>
          <p:nvPr/>
        </p:nvSpPr>
        <p:spPr>
          <a:xfrm>
            <a:off x="5930738" y="562403"/>
            <a:ext cx="48758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CMS silicon strip tracker in few numbers: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15 000 modules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Surface: ~ 200 m</a:t>
            </a:r>
            <a:r>
              <a:rPr lang="en-US" baseline="30000" dirty="0"/>
              <a:t>2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10</a:t>
            </a:r>
            <a:r>
              <a:rPr lang="en-US" baseline="30000" dirty="0"/>
              <a:t>6</a:t>
            </a:r>
            <a:r>
              <a:rPr lang="en-US" dirty="0"/>
              <a:t> channels</a:t>
            </a:r>
          </a:p>
          <a:p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AD432DE-0617-4400-983D-4120668C5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6035" y="1086549"/>
            <a:ext cx="3119415" cy="4159220"/>
          </a:xfrm>
          <a:prstGeom prst="rect">
            <a:avLst/>
          </a:prstGeom>
        </p:spPr>
      </p:pic>
      <p:sp>
        <p:nvSpPr>
          <p:cNvPr id="10" name="ZoneTexte 8">
            <a:extLst>
              <a:ext uri="{FF2B5EF4-FFF2-40B4-BE49-F238E27FC236}">
                <a16:creationId xmlns:a16="http://schemas.microsoft.com/office/drawing/2014/main" id="{879EAA8F-E5B3-4EA4-AD16-2C7BBBAB19E2}"/>
              </a:ext>
            </a:extLst>
          </p:cNvPr>
          <p:cNvSpPr txBox="1"/>
          <p:nvPr/>
        </p:nvSpPr>
        <p:spPr>
          <a:xfrm>
            <a:off x="811609" y="3718679"/>
            <a:ext cx="361601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/>
              <a:t>Instrumental activities</a:t>
            </a:r>
          </a:p>
          <a:p>
            <a:endParaRPr lang="en-US" b="1" u="sng"/>
          </a:p>
          <a:p>
            <a:pPr marL="285750" indent="-285750">
              <a:buFont typeface="Arial"/>
              <a:buChar char="•"/>
            </a:pPr>
            <a:r>
              <a:rPr lang="en-US"/>
              <a:t>R&amp;D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Construction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Operation (online)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Alignment &amp; calibration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Offline analyses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Simulation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Radiation damages evaluation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…</a:t>
            </a:r>
          </a:p>
          <a:p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DE44900-CC34-492B-98C0-6C66B058A899}"/>
              </a:ext>
            </a:extLst>
          </p:cNvPr>
          <p:cNvSpPr txBox="1"/>
          <p:nvPr/>
        </p:nvSpPr>
        <p:spPr>
          <a:xfrm>
            <a:off x="5930738" y="5103673"/>
            <a:ext cx="4072921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Performances: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Hit resolution: 20-40 μm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Hit efficiency &gt; 98% (at high Pile-Up)</a:t>
            </a:r>
            <a:endParaRPr lang="en-US" baseline="30000"/>
          </a:p>
          <a:p>
            <a:pPr marL="285750" indent="-285750">
              <a:buFont typeface="Arial"/>
              <a:buChar char="•"/>
            </a:pPr>
            <a:r>
              <a:rPr lang="en-US"/>
              <a:t>Timing alignment accuracy: 1ns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…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288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dirty="0"/>
              <a:t>Silicon strip tracker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8</a:t>
            </a:fld>
            <a:endParaRPr lang="fr-FR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402E3-C44E-44B8-B382-E8FBE3B773F5}"/>
              </a:ext>
            </a:extLst>
          </p:cNvPr>
          <p:cNvSpPr/>
          <p:nvPr/>
        </p:nvSpPr>
        <p:spPr>
          <a:xfrm>
            <a:off x="5385628" y="3080378"/>
            <a:ext cx="219932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baseline="30000" dirty="0"/>
              <a:t> </a:t>
            </a:r>
            <a:endParaRPr lang="fr-CA" dirty="0"/>
          </a:p>
        </p:txBody>
      </p:sp>
      <p:sp>
        <p:nvSpPr>
          <p:cNvPr id="7" name="ZoneTexte 4">
            <a:extLst>
              <a:ext uri="{FF2B5EF4-FFF2-40B4-BE49-F238E27FC236}">
                <a16:creationId xmlns:a16="http://schemas.microsoft.com/office/drawing/2014/main" id="{35DF4978-0E7B-408C-8758-0D64AB142F3F}"/>
              </a:ext>
            </a:extLst>
          </p:cNvPr>
          <p:cNvSpPr txBox="1"/>
          <p:nvPr/>
        </p:nvSpPr>
        <p:spPr>
          <a:xfrm>
            <a:off x="6660981" y="796626"/>
            <a:ext cx="487582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During its operation it is important to monitor environment conditions: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Temperature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Leakage current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Noise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Thermal dissipation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Radiation damages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…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Humidity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Dew points &amp; condensation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Front End electronics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…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F7FE99E-2810-4A35-BBFB-5012742329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21505" y="2514600"/>
            <a:ext cx="2725127" cy="3669633"/>
          </a:xfrm>
          <a:prstGeom prst="rect">
            <a:avLst/>
          </a:prstGeom>
        </p:spPr>
      </p:pic>
      <p:sp>
        <p:nvSpPr>
          <p:cNvPr id="9" name="ZoneTexte 6">
            <a:extLst>
              <a:ext uri="{FF2B5EF4-FFF2-40B4-BE49-F238E27FC236}">
                <a16:creationId xmlns:a16="http://schemas.microsoft.com/office/drawing/2014/main" id="{C956E73B-3902-49A0-8DAB-C6FFD0169F26}"/>
              </a:ext>
            </a:extLst>
          </p:cNvPr>
          <p:cNvSpPr txBox="1"/>
          <p:nvPr/>
        </p:nvSpPr>
        <p:spPr>
          <a:xfrm>
            <a:off x="6660981" y="4581996"/>
            <a:ext cx="48758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Monitoring tools</a:t>
            </a:r>
            <a:endParaRPr lang="en-US" dirty="0"/>
          </a:p>
          <a:p>
            <a:r>
              <a:rPr lang="en-US" dirty="0"/>
              <a:t>Several probes are used to monitor that: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On-board sensors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External sensors</a:t>
            </a:r>
          </a:p>
          <a:p>
            <a:pPr marL="285750" indent="-285750">
              <a:buFont typeface="Wingdings" charset="0"/>
              <a:buChar char="à"/>
            </a:pPr>
            <a:r>
              <a:rPr lang="en-US" dirty="0">
                <a:sym typeface="Wingdings"/>
              </a:rPr>
              <a:t>Some are </a:t>
            </a:r>
            <a:r>
              <a:rPr lang="en-US" cap="small" dirty="0">
                <a:sym typeface="Wingdings"/>
              </a:rPr>
              <a:t>Arduino</a:t>
            </a:r>
            <a:r>
              <a:rPr lang="en-US" dirty="0">
                <a:sym typeface="Wingdings"/>
              </a:rPr>
              <a:t>-based!</a:t>
            </a:r>
            <a:endParaRPr lang="en-US" dirty="0"/>
          </a:p>
          <a:p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9DF2885-1325-48C5-B096-3B3778594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1696452"/>
            <a:ext cx="2667789" cy="178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028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session aims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en-US" sz="2000" smtClean="0"/>
              <a:t>9</a:t>
            </a:fld>
            <a:endParaRPr lang="en-US" sz="2000"/>
          </a:p>
        </p:txBody>
      </p:sp>
      <p:sp>
        <p:nvSpPr>
          <p:cNvPr id="4" name="ZoneTexte 4">
            <a:extLst>
              <a:ext uri="{FF2B5EF4-FFF2-40B4-BE49-F238E27FC236}">
                <a16:creationId xmlns:a16="http://schemas.microsoft.com/office/drawing/2014/main" id="{E1BE3A40-02DF-41FF-AD2D-E60D99A2BA1B}"/>
              </a:ext>
            </a:extLst>
          </p:cNvPr>
          <p:cNvSpPr txBox="1"/>
          <p:nvPr/>
        </p:nvSpPr>
        <p:spPr>
          <a:xfrm>
            <a:off x="7169671" y="769931"/>
            <a:ext cx="459721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rgbClr val="0000F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FFFF00"/>
                </a:solidFill>
              </a:rPr>
              <a:t>Slow control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Using a dedicated electronic board (Sense Hat) read by a Raspberry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Monitor the temperature &amp; humidity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Send warning when conditions are not fulfilled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342900" indent="-342900">
              <a:buFont typeface="+mj-lt"/>
              <a:buAutoNum type="arabicPeriod" startAt="2"/>
            </a:pPr>
            <a:r>
              <a:rPr lang="en-US" b="1" dirty="0">
                <a:solidFill>
                  <a:srgbClr val="FFFF00"/>
                </a:solidFill>
              </a:rPr>
              <a:t>Offline analyses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Calibration of the temperature sensors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Evaluation of the sensor resolution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FFFF00"/>
                </a:solidFill>
              </a:rPr>
              <a:t>3. Simulation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Basic simulation with the </a:t>
            </a:r>
            <a:r>
              <a:rPr lang="en-US" cap="small" dirty="0"/>
              <a:t>Geant4 </a:t>
            </a:r>
            <a:r>
              <a:rPr lang="en-US" dirty="0"/>
              <a:t>package of a CMS silicon strip sensor		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847B04F-DFF3-4DB9-91CB-E2EDA9A16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562" y="1838015"/>
            <a:ext cx="3214545" cy="4286060"/>
          </a:xfrm>
          <a:prstGeom prst="rect">
            <a:avLst/>
          </a:prstGeom>
        </p:spPr>
      </p:pic>
      <p:sp>
        <p:nvSpPr>
          <p:cNvPr id="7" name="ZoneTexte 8">
            <a:extLst>
              <a:ext uri="{FF2B5EF4-FFF2-40B4-BE49-F238E27FC236}">
                <a16:creationId xmlns:a16="http://schemas.microsoft.com/office/drawing/2014/main" id="{594B0E87-B008-45ED-B530-E9FA83E0C085}"/>
              </a:ext>
            </a:extLst>
          </p:cNvPr>
          <p:cNvSpPr txBox="1"/>
          <p:nvPr/>
        </p:nvSpPr>
        <p:spPr>
          <a:xfrm>
            <a:off x="643168" y="2699085"/>
            <a:ext cx="27377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/>
              <a:t>Instrumental activities</a:t>
            </a:r>
          </a:p>
          <a:p>
            <a:endParaRPr lang="en-US" b="1" u="sng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R&amp;D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Construction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rgbClr val="FFFF00"/>
                </a:solidFill>
              </a:rPr>
              <a:t>Operation (online)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Alignment &amp; calibration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rgbClr val="FFFF00"/>
                </a:solidFill>
              </a:rPr>
              <a:t>Offline analyses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rgbClr val="FFFF00"/>
                </a:solidFill>
              </a:rPr>
              <a:t>Simulation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Radiation damages evaluation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02B8C9-72B1-3465-E90F-A6CD48984667}"/>
              </a:ext>
            </a:extLst>
          </p:cNvPr>
          <p:cNvSpPr txBox="1"/>
          <p:nvPr/>
        </p:nvSpPr>
        <p:spPr>
          <a:xfrm>
            <a:off x="3047163" y="3246846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dirty="0"/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7168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éleste">
  <a:themeElements>
    <a:clrScheme name="Céleste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élest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éleste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TM03457452[[fn=Céleste]]</Template>
  <TotalTime>1123</TotalTime>
  <Words>756</Words>
  <Application>Microsoft Macintosh PowerPoint</Application>
  <PresentationFormat>Widescreen</PresentationFormat>
  <Paragraphs>227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Cooper Black</vt:lpstr>
      <vt:lpstr>Wingdings</vt:lpstr>
      <vt:lpstr>Céleste</vt:lpstr>
      <vt:lpstr>Introduction to ESIPAP Computing Sessions</vt:lpstr>
      <vt:lpstr>Goals of the computing sessions</vt:lpstr>
      <vt:lpstr>Physics Context</vt:lpstr>
      <vt:lpstr>The CMS (Compact Muon solenoid) detector</vt:lpstr>
      <vt:lpstr>The CMS (Compact Muon solenoid) detector</vt:lpstr>
      <vt:lpstr>Silicon strip tracker</vt:lpstr>
      <vt:lpstr>Silicon strip tracker</vt:lpstr>
      <vt:lpstr>Silicon strip tracker</vt:lpstr>
      <vt:lpstr>Computing session aims</vt:lpstr>
      <vt:lpstr>SETUP</vt:lpstr>
      <vt:lpstr>The Raspberry board</vt:lpstr>
      <vt:lpstr>Connections to peripherical devices</vt:lpstr>
      <vt:lpstr>Linux distribution: Raspbian</vt:lpstr>
      <vt:lpstr>Sense Hat board</vt:lpstr>
      <vt:lpstr>Price</vt:lpstr>
      <vt:lpstr>SETUP</vt:lpstr>
      <vt:lpstr>The Raspberry board</vt:lpstr>
      <vt:lpstr>Connections to peripherical devices</vt:lpstr>
      <vt:lpstr>Linux distribution: Raspbian</vt:lpstr>
      <vt:lpstr>Sense Hat board</vt:lpstr>
      <vt:lpstr>Price</vt:lpstr>
      <vt:lpstr>DATA USED IN THE COMPUTING SESSIONS</vt:lpstr>
      <vt:lpstr>Organization</vt:lpstr>
      <vt:lpstr>Organization in sessions</vt:lpstr>
      <vt:lpstr>Multi-plaTform development</vt:lpstr>
      <vt:lpstr>Tools to USE</vt:lpstr>
      <vt:lpstr>Skill assessment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Computing Session 2</dc:title>
  <dc:creator>Administrateur</dc:creator>
  <cp:lastModifiedBy>echabert82 echabert82</cp:lastModifiedBy>
  <cp:revision>474</cp:revision>
  <dcterms:created xsi:type="dcterms:W3CDTF">2019-02-12T06:07:15Z</dcterms:created>
  <dcterms:modified xsi:type="dcterms:W3CDTF">2023-02-02T14:11:21Z</dcterms:modified>
</cp:coreProperties>
</file>